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  <p:sldMasterId id="2147483695" r:id="rId4"/>
  </p:sldMasterIdLst>
  <p:notesMasterIdLst>
    <p:notesMasterId r:id="rId24"/>
  </p:notesMasterIdLst>
  <p:sldIdLst>
    <p:sldId id="256" r:id="rId5"/>
    <p:sldId id="1164" r:id="rId6"/>
    <p:sldId id="1193" r:id="rId7"/>
    <p:sldId id="1175" r:id="rId8"/>
    <p:sldId id="1196" r:id="rId9"/>
    <p:sldId id="1201" r:id="rId10"/>
    <p:sldId id="1207" r:id="rId11"/>
    <p:sldId id="1200" r:id="rId12"/>
    <p:sldId id="1202" r:id="rId13"/>
    <p:sldId id="1203" r:id="rId14"/>
    <p:sldId id="1204" r:id="rId15"/>
    <p:sldId id="1206" r:id="rId16"/>
    <p:sldId id="1208" r:id="rId17"/>
    <p:sldId id="1211" r:id="rId18"/>
    <p:sldId id="1210" r:id="rId19"/>
    <p:sldId id="1212" r:id="rId20"/>
    <p:sldId id="1213" r:id="rId21"/>
    <p:sldId id="1216" r:id="rId22"/>
    <p:sldId id="27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89919C-8CE7-45DF-95FC-528E22A4193D}">
  <a:tblStyle styleId="{D889919C-8CE7-45DF-95FC-528E22A4193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8" autoAdjust="0"/>
    <p:restoredTop sz="94353" autoAdjust="0"/>
  </p:normalViewPr>
  <p:slideViewPr>
    <p:cSldViewPr snapToGrid="0">
      <p:cViewPr varScale="1">
        <p:scale>
          <a:sx n="96" d="100"/>
          <a:sy n="96" d="100"/>
        </p:scale>
        <p:origin x="32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2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4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8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799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889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274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06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655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199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53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23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43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90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2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947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EB9CB0-8DBB-4A5D-B2E4-17BB9D895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23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and intr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Shape 11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3" y="187047"/>
            <a:ext cx="3777019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maroon ba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text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Intro Option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3" y="3799423"/>
            <a:ext cx="3403243" cy="9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Headline with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break agenda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457200" lvl="0" indent="-228600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44;g1f688af0ced_0_34">
            <a:extLst>
              <a:ext uri="{FF2B5EF4-FFF2-40B4-BE49-F238E27FC236}">
                <a16:creationId xmlns:a16="http://schemas.microsoft.com/office/drawing/2014/main" id="{441A1850-1F29-F8F9-5615-5BC364EA9028}"/>
              </a:ext>
            </a:extLst>
          </p:cNvPr>
          <p:cNvSpPr txBox="1">
            <a:spLocks/>
          </p:cNvSpPr>
          <p:nvPr userDrawn="1"/>
        </p:nvSpPr>
        <p:spPr>
          <a:xfrm>
            <a:off x="0" y="4783929"/>
            <a:ext cx="9144000" cy="3595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3"/>
            <a:ext cx="7772400" cy="110251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i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37" y="3143250"/>
            <a:ext cx="8514187" cy="1428750"/>
          </a:xfrm>
        </p:spPr>
        <p:txBody>
          <a:bodyPr>
            <a:normAutofit/>
          </a:bodyPr>
          <a:lstStyle>
            <a:lvl1pPr marL="0" indent="0" algn="l">
              <a:buNone/>
              <a:defRPr sz="225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Authors</a:t>
            </a:r>
          </a:p>
          <a:p>
            <a:r>
              <a:rPr lang="en-US" dirty="0"/>
              <a:t>Affiliations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4800603"/>
            <a:ext cx="2133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A0E76CCD-2E37-464C-97F3-D65E704E281F}" type="datetime1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4800603"/>
            <a:ext cx="2895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4812509"/>
            <a:ext cx="2133600" cy="2738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2B9B1AC-B6A7-6FAE-6D63-0D8C09C29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/>
          <a:stretch/>
        </p:blipFill>
        <p:spPr>
          <a:xfrm>
            <a:off x="265138" y="218294"/>
            <a:ext cx="3069341" cy="79509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A65C3CA-26D5-DE20-9949-0F493D4B0C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0" t="6158" r="21136" b="16891"/>
          <a:stretch/>
        </p:blipFill>
        <p:spPr bwMode="auto">
          <a:xfrm>
            <a:off x="8229600" y="272205"/>
            <a:ext cx="5497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D0B7AA-87BA-7C79-3F66-EFFF4B90AEB7}"/>
              </a:ext>
            </a:extLst>
          </p:cNvPr>
          <p:cNvSpPr txBox="1"/>
          <p:nvPr userDrawn="1"/>
        </p:nvSpPr>
        <p:spPr>
          <a:xfrm>
            <a:off x="6457950" y="264700"/>
            <a:ext cx="1896994" cy="582211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/>
          <a:p>
            <a:pPr>
              <a:spcBef>
                <a:spcPts val="375"/>
              </a:spcBef>
            </a:pP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1500" b="1" i="1" cap="small" baseline="0" dirty="0"/>
              <a:t>mbedded </a:t>
            </a: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sz="1500" b="1" i="1" cap="small" baseline="0" dirty="0"/>
              <a:t>achine </a:t>
            </a:r>
          </a:p>
          <a:p>
            <a:pPr>
              <a:spcBef>
                <a:spcPts val="375"/>
              </a:spcBef>
            </a:pP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1500" b="1" i="1" cap="small" baseline="0" dirty="0"/>
              <a:t>ntelligence </a:t>
            </a:r>
            <a:r>
              <a:rPr lang="en-US" sz="1500" b="1" i="1" cap="small" baseline="0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sz="1500" b="1" i="1" cap="small" baseline="0" dirty="0"/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1035405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g1f688af0ced_0_34">
            <a:extLst>
              <a:ext uri="{FF2B5EF4-FFF2-40B4-BE49-F238E27FC236}">
                <a16:creationId xmlns:a16="http://schemas.microsoft.com/office/drawing/2014/main" id="{EEA1ACE2-CCF0-DE52-662C-48F0C2434410}"/>
              </a:ext>
            </a:extLst>
          </p:cNvPr>
          <p:cNvSpPr txBox="1">
            <a:spLocks/>
          </p:cNvSpPr>
          <p:nvPr userDrawn="1"/>
        </p:nvSpPr>
        <p:spPr>
          <a:xfrm>
            <a:off x="171450" y="30959"/>
            <a:ext cx="8686800" cy="706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B2C0-5ED3-478B-8D46-2A2B06C4DD17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35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4BAF-3FA4-48E3-AD14-D051253FE824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71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7ADC-F4D5-47AC-A73A-A98570A8C4B0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36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E225-29D3-42EC-8E8A-F199605A2C2A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Headline with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04C0-76D4-45A8-854F-2D93A077BDB9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4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86B3-440D-4AA6-94E9-A4061E7370DF}" type="datetime1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46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D658-3A6C-4BF7-8923-4859BA852273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16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B38A-BC6C-43DB-A15A-DE94AE0AAE20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4589-0C0C-4ED4-BD89-C69F4BAE30E1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33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C035-D55B-4E2D-AB89-612E68EC87A6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66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text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697" y="1204825"/>
            <a:ext cx="7820400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8430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67934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2399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91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with 3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5694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71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7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 out plus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1800"/>
            </a:lvl1pPr>
            <a:lvl2pPr lvl="1">
              <a:spcBef>
                <a:spcPts val="0"/>
              </a:spcBef>
              <a:buNone/>
              <a:defRPr sz="1800"/>
            </a:lvl2pPr>
            <a:lvl3pPr lvl="2">
              <a:spcBef>
                <a:spcPts val="0"/>
              </a:spcBef>
              <a:buNone/>
              <a:defRPr sz="1800"/>
            </a:lvl3pPr>
            <a:lvl4pPr lvl="3">
              <a:spcBef>
                <a:spcPts val="0"/>
              </a:spcBef>
              <a:buNone/>
              <a:defRPr sz="1800"/>
            </a:lvl4pPr>
            <a:lvl5pPr lvl="4">
              <a:spcBef>
                <a:spcPts val="0"/>
              </a:spcBef>
              <a:buNone/>
              <a:defRPr sz="1800"/>
            </a:lvl5pPr>
            <a:lvl6pPr lvl="5">
              <a:spcBef>
                <a:spcPts val="0"/>
              </a:spcBef>
              <a:buNone/>
              <a:defRPr sz="1800"/>
            </a:lvl6pPr>
            <a:lvl7pPr lvl="6">
              <a:spcBef>
                <a:spcPts val="0"/>
              </a:spcBef>
              <a:buNone/>
              <a:defRPr sz="1800"/>
            </a:lvl7pPr>
            <a:lvl8pPr lvl="7">
              <a:spcBef>
                <a:spcPts val="0"/>
              </a:spcBef>
              <a:buNone/>
              <a:defRPr sz="1800"/>
            </a:lvl8pPr>
            <a:lvl9pPr lvl="8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3600"/>
            </a:lvl1pPr>
            <a:lvl2pPr lvl="1">
              <a:spcBef>
                <a:spcPts val="0"/>
              </a:spcBef>
              <a:buNone/>
              <a:defRPr sz="3600"/>
            </a:lvl2pPr>
            <a:lvl3pPr lvl="2">
              <a:spcBef>
                <a:spcPts val="0"/>
              </a:spcBef>
              <a:buNone/>
              <a:defRPr sz="3600"/>
            </a:lvl3pPr>
            <a:lvl4pPr lvl="3">
              <a:spcBef>
                <a:spcPts val="0"/>
              </a:spcBef>
              <a:buNone/>
              <a:defRPr sz="3600"/>
            </a:lvl4pPr>
            <a:lvl5pPr lvl="4">
              <a:spcBef>
                <a:spcPts val="0"/>
              </a:spcBef>
              <a:buNone/>
              <a:defRPr sz="3600"/>
            </a:lvl5pPr>
            <a:lvl6pPr lvl="5">
              <a:spcBef>
                <a:spcPts val="0"/>
              </a:spcBef>
              <a:buNone/>
              <a:defRPr sz="3600"/>
            </a:lvl6pPr>
            <a:lvl7pPr lvl="6">
              <a:spcBef>
                <a:spcPts val="0"/>
              </a:spcBef>
              <a:buNone/>
              <a:defRPr sz="3600"/>
            </a:lvl7pPr>
            <a:lvl8pPr lvl="7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Intro O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2" y="3799423"/>
            <a:ext cx="3403246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" y="30959"/>
            <a:ext cx="8686800" cy="69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0103"/>
            <a:ext cx="8229600" cy="379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BA47-69B8-44FD-8EB4-204BEC5E3CBF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8898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5c2f984c053c8ea574bfcd4040d084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en.wikipedia.org/wiki/2022_Pakistan_floods#/media/File:2022_Pakistan_Floods_-_August_27,_2021_vs._August_27,_2022_in_Sindh.jpg" TargetMode="External"/><Relationship Id="rId4" Type="http://schemas.openxmlformats.org/officeDocument/2006/relationships/hyperlink" Target="https://developers.google.com/earth-engine/tutorials/community/detecting-changes-in-sentinel-1-imagery-pt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1496173"/>
            <a:ext cx="8520600" cy="11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-US" sz="2800" dirty="0"/>
              <a:t>Flood Mapping and Impact Assessment</a:t>
            </a:r>
            <a:endParaRPr lang="en"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8099434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buSzPct val="25000"/>
            </a:pPr>
            <a:r>
              <a:rPr lang="en" dirty="0">
                <a:highlight>
                  <a:srgbClr val="FFC000"/>
                </a:highlight>
              </a:rPr>
              <a:t>SES 598 (</a:t>
            </a:r>
            <a:r>
              <a:rPr lang="en" b="1" i="0" u="none" strike="noStrike" cap="none" dirty="0">
                <a:solidFill>
                  <a:srgbClr val="000000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Cloud Based Remote Sensing) Final Project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B7342-40EF-9F8E-BD99-91369F45B45C}"/>
              </a:ext>
            </a:extLst>
          </p:cNvPr>
          <p:cNvSpPr txBox="1"/>
          <p:nvPr/>
        </p:nvSpPr>
        <p:spPr>
          <a:xfrm>
            <a:off x="1769327" y="2958791"/>
            <a:ext cx="512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Sarwan Shah</a:t>
            </a:r>
          </a:p>
        </p:txBody>
      </p:sp>
      <p:sp>
        <p:nvSpPr>
          <p:cNvPr id="6" name="Shape 127">
            <a:extLst>
              <a:ext uri="{FF2B5EF4-FFF2-40B4-BE49-F238E27FC236}">
                <a16:creationId xmlns:a16="http://schemas.microsoft.com/office/drawing/2014/main" id="{F4CB666E-24A1-0675-F372-D7B26794ED00}"/>
              </a:ext>
            </a:extLst>
          </p:cNvPr>
          <p:cNvSpPr txBox="1">
            <a:spLocks/>
          </p:cNvSpPr>
          <p:nvPr/>
        </p:nvSpPr>
        <p:spPr>
          <a:xfrm>
            <a:off x="6319455" y="3756237"/>
            <a:ext cx="3583259" cy="7638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" sz="1200" b="0" u="sng" dirty="0"/>
              <a:t>Instructor:</a:t>
            </a:r>
            <a:r>
              <a:rPr lang="en" sz="1200" b="0" dirty="0"/>
              <a:t> Jiwei 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969F0-A3D8-AF09-8739-95AAA59A34AA}"/>
              </a:ext>
            </a:extLst>
          </p:cNvPr>
          <p:cNvSpPr/>
          <p:nvPr/>
        </p:nvSpPr>
        <p:spPr>
          <a:xfrm>
            <a:off x="1292087" y="3911048"/>
            <a:ext cx="2171700" cy="4472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Sentinel 1 used to capture flood data using C-band synthetic aperture radar (SAR) sensor.</a:t>
            </a:r>
          </a:p>
          <a:p>
            <a:pPr lvl="2"/>
            <a:r>
              <a:rPr lang="en-US" sz="1400" dirty="0"/>
              <a:t>Work during day &amp; night.</a:t>
            </a:r>
          </a:p>
          <a:p>
            <a:pPr lvl="2"/>
            <a:r>
              <a:rPr lang="en-US" sz="1400" dirty="0"/>
              <a:t>Microwave based =&gt; Penetrates clouds</a:t>
            </a:r>
          </a:p>
          <a:p>
            <a:pPr lvl="2"/>
            <a:r>
              <a:rPr lang="en-US" sz="1400" dirty="0"/>
              <a:t>Spatial Resolution: 10m</a:t>
            </a:r>
          </a:p>
          <a:p>
            <a:pPr lvl="2"/>
            <a:r>
              <a:rPr lang="en-US" sz="1400" dirty="0"/>
              <a:t>Temporal Resolution: 6 – 14 days</a:t>
            </a:r>
            <a:r>
              <a:rPr lang="en-US" sz="1100" dirty="0"/>
              <a:t> (2017 onwards)</a:t>
            </a:r>
          </a:p>
          <a:p>
            <a:pPr lvl="2"/>
            <a:r>
              <a:rPr lang="en-US" sz="1400" dirty="0"/>
              <a:t>Products: Single-Look Complex (for </a:t>
            </a:r>
            <a:r>
              <a:rPr lang="en-US" sz="1400" b="0" dirty="0">
                <a:effectLst/>
              </a:rPr>
              <a:t> </a:t>
            </a:r>
            <a:r>
              <a:rPr lang="en-US" sz="1400" dirty="0" err="1"/>
              <a:t>Inferrometry</a:t>
            </a:r>
            <a:r>
              <a:rPr lang="en-US" sz="1400" dirty="0"/>
              <a:t>) &amp; Ground Range Detected (GRD)</a:t>
            </a:r>
          </a:p>
          <a:p>
            <a:pPr lvl="2"/>
            <a:r>
              <a:rPr lang="en-US" sz="1400" dirty="0"/>
              <a:t>Radar-based vs Optical Based</a:t>
            </a:r>
          </a:p>
          <a:p>
            <a:pPr marL="342900" lvl="1" indent="0">
              <a:buNone/>
            </a:pPr>
            <a:endParaRPr lang="en-US" sz="1400" dirty="0"/>
          </a:p>
          <a:p>
            <a:pPr lvl="1"/>
            <a:r>
              <a:rPr lang="en-US" sz="1400" dirty="0"/>
              <a:t>The sensor captures signals in 4 different polarizations:</a:t>
            </a:r>
          </a:p>
          <a:p>
            <a:pPr lvl="2"/>
            <a:r>
              <a:rPr lang="en-US" sz="1100" dirty="0"/>
              <a:t>Vertical </a:t>
            </a:r>
            <a:r>
              <a:rPr lang="en-US" sz="1100" dirty="0" err="1"/>
              <a:t>Vertical</a:t>
            </a:r>
            <a:r>
              <a:rPr lang="en-US" sz="1100" dirty="0"/>
              <a:t> (VV), Vertical Horizontal (VH), HV, HH </a:t>
            </a:r>
          </a:p>
          <a:p>
            <a:pPr lvl="2"/>
            <a:r>
              <a:rPr lang="en-US" sz="1100" dirty="0"/>
              <a:t>VV most suited for flood detection: penetration through vegetation, reduced signal attenuation, strong back-scatter from water bodies</a:t>
            </a:r>
          </a:p>
          <a:p>
            <a:pPr lvl="2"/>
            <a:endParaRPr lang="en-US" sz="1100" dirty="0"/>
          </a:p>
          <a:p>
            <a:pPr lvl="2"/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10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79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11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F3405F-4472-96D9-74BF-8CCBDF1B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0"/>
            <a:ext cx="76660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6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MODIS satellite data was used to identify urban and crop land cover.</a:t>
            </a:r>
          </a:p>
          <a:p>
            <a:pPr lvl="2"/>
            <a:r>
              <a:rPr lang="en-US" sz="1400" dirty="0"/>
              <a:t>Spatial Resolution: 500m</a:t>
            </a:r>
          </a:p>
          <a:p>
            <a:pPr lvl="2"/>
            <a:r>
              <a:rPr lang="en-US" sz="1400" dirty="0"/>
              <a:t>Temporal Resolution: 365 days</a:t>
            </a:r>
          </a:p>
          <a:p>
            <a:pPr lvl="2"/>
            <a:r>
              <a:rPr lang="en-US" sz="1400" dirty="0"/>
              <a:t>Sensor type: Optical</a:t>
            </a:r>
          </a:p>
          <a:p>
            <a:pPr lvl="2"/>
            <a:r>
              <a:rPr lang="en-US" sz="1400" dirty="0"/>
              <a:t>Bands: 36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Additionally, two datasets based on Landsat were utilized to improve the flood mapping:</a:t>
            </a:r>
          </a:p>
          <a:p>
            <a:pPr lvl="2"/>
            <a:r>
              <a:rPr lang="en-US" sz="1400" dirty="0"/>
              <a:t>Global Surface Water Dataset for Joint Research Center (JRC) for European Union</a:t>
            </a:r>
          </a:p>
          <a:p>
            <a:pPr lvl="2"/>
            <a:r>
              <a:rPr lang="en-US" sz="1400" dirty="0" err="1"/>
              <a:t>HydroSHEDS</a:t>
            </a:r>
            <a:r>
              <a:rPr lang="en-US" sz="1400" dirty="0"/>
              <a:t>: a digital elevation model created by WWF 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Flood Mapping approach recommended by the UN-Spider was followed. </a:t>
            </a:r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12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28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MODIS satellite data was used to identify urban and crop land over.</a:t>
            </a:r>
          </a:p>
          <a:p>
            <a:pPr lvl="2"/>
            <a:r>
              <a:rPr lang="en-US" sz="1400" dirty="0"/>
              <a:t>Spatial Resolution: 500m</a:t>
            </a:r>
          </a:p>
          <a:p>
            <a:pPr lvl="2"/>
            <a:r>
              <a:rPr lang="en-US" sz="1400" dirty="0"/>
              <a:t>Temporal Resolution: 365 days</a:t>
            </a:r>
          </a:p>
          <a:p>
            <a:pPr lvl="2"/>
            <a:r>
              <a:rPr lang="en-US" sz="1400" dirty="0"/>
              <a:t>Sensor type: Optical</a:t>
            </a:r>
          </a:p>
          <a:p>
            <a:pPr lvl="2"/>
            <a:r>
              <a:rPr lang="en-US" sz="1400" dirty="0"/>
              <a:t>Bands: 36</a:t>
            </a:r>
          </a:p>
          <a:p>
            <a:pPr marL="685800" lvl="2" indent="0">
              <a:buNone/>
            </a:pPr>
            <a:endParaRPr lang="en-US" sz="1100" dirty="0"/>
          </a:p>
          <a:p>
            <a:pPr marL="342900" lvl="1" indent="0">
              <a:buNone/>
            </a:pPr>
            <a:endParaRPr lang="en-US" sz="14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13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872AF-045E-C683-CFDE-508B66C4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6" y="85757"/>
            <a:ext cx="7753407" cy="49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MODIS satellite data was used to identify urban and crop land over.</a:t>
            </a:r>
          </a:p>
          <a:p>
            <a:pPr lvl="2"/>
            <a:r>
              <a:rPr lang="en-US" sz="1400" dirty="0"/>
              <a:t>Spatial Resolution: 500m</a:t>
            </a:r>
          </a:p>
          <a:p>
            <a:pPr lvl="2"/>
            <a:r>
              <a:rPr lang="en-US" sz="1400" dirty="0"/>
              <a:t>Temporal Resolution: 365 days</a:t>
            </a:r>
          </a:p>
          <a:p>
            <a:pPr lvl="2"/>
            <a:r>
              <a:rPr lang="en-US" sz="1400" dirty="0"/>
              <a:t>Sensor type: Optical</a:t>
            </a:r>
          </a:p>
          <a:p>
            <a:pPr lvl="2"/>
            <a:r>
              <a:rPr lang="en-US" sz="1400" dirty="0"/>
              <a:t>Bands: 36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Additionally, two datasets based on Landsat were utilized to improve the flood mapping:</a:t>
            </a:r>
          </a:p>
          <a:p>
            <a:pPr lvl="2"/>
            <a:r>
              <a:rPr lang="en-US" sz="1400" dirty="0"/>
              <a:t>Global Surface Water Dataset for Joint Research Center (JRC) for European Union</a:t>
            </a:r>
          </a:p>
          <a:p>
            <a:pPr lvl="2"/>
            <a:r>
              <a:rPr lang="en-US" sz="1400" dirty="0" err="1"/>
              <a:t>HydroSHEDS</a:t>
            </a:r>
            <a:r>
              <a:rPr lang="en-US" sz="1400" dirty="0"/>
              <a:t>: a digital elevation model created by WWF 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Flood Mapping approach recommended by the UN-Spider was followed. </a:t>
            </a:r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14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83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MODIS satellite data was used to identify urban and crop land over.</a:t>
            </a:r>
          </a:p>
          <a:p>
            <a:pPr lvl="2"/>
            <a:r>
              <a:rPr lang="en-US" sz="1400" dirty="0"/>
              <a:t>Spatial Resolution: 500m</a:t>
            </a:r>
          </a:p>
          <a:p>
            <a:pPr lvl="2"/>
            <a:r>
              <a:rPr lang="en-US" sz="1400" dirty="0"/>
              <a:t>Temporal Resolution: 365 days</a:t>
            </a:r>
          </a:p>
          <a:p>
            <a:pPr lvl="2"/>
            <a:r>
              <a:rPr lang="en-US" sz="1400" dirty="0"/>
              <a:t>Sensor type: Optical</a:t>
            </a:r>
          </a:p>
          <a:p>
            <a:pPr lvl="2"/>
            <a:r>
              <a:rPr lang="en-US" sz="1400" dirty="0"/>
              <a:t>Bands: 36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Additionally, two datasets based on Landsat were utilized to improve the flood mapping:</a:t>
            </a:r>
          </a:p>
          <a:p>
            <a:pPr lvl="2"/>
            <a:r>
              <a:rPr lang="en-US" sz="1400" dirty="0"/>
              <a:t>Global Surface Water Dataset for Joint Research Center (JRC) for European Union</a:t>
            </a:r>
          </a:p>
          <a:p>
            <a:pPr lvl="2"/>
            <a:r>
              <a:rPr lang="en-US" sz="1400" dirty="0" err="1"/>
              <a:t>HydroSHEDS</a:t>
            </a:r>
            <a:r>
              <a:rPr lang="en-US" sz="1400" dirty="0"/>
              <a:t>: a digital elevation model created by WWF 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Flood Mapping approach recommended by the UN-Spider was followed. </a:t>
            </a:r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15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5" name="Picture 2" descr="Flood Mapping GEE Workflow">
            <a:extLst>
              <a:ext uri="{FF2B5EF4-FFF2-40B4-BE49-F238E27FC236}">
                <a16:creationId xmlns:a16="http://schemas.microsoft.com/office/drawing/2014/main" id="{F567372E-4F5A-2A28-3604-C38CBECDE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0"/>
            <a:ext cx="4489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51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6283"/>
            <a:ext cx="8058150" cy="4140685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lvl="1"/>
            <a:r>
              <a:rPr lang="en-US" sz="1600" dirty="0"/>
              <a:t>MODIS satellite data was used to identify urban and crop land over.</a:t>
            </a:r>
          </a:p>
          <a:p>
            <a:pPr lvl="2"/>
            <a:r>
              <a:rPr lang="en-US" sz="1400" dirty="0"/>
              <a:t>Spatial Resolution: 500m</a:t>
            </a:r>
          </a:p>
          <a:p>
            <a:pPr lvl="2"/>
            <a:r>
              <a:rPr lang="en-US" sz="1400" dirty="0"/>
              <a:t>Temporal Resolution: 365 days</a:t>
            </a:r>
          </a:p>
          <a:p>
            <a:pPr lvl="2"/>
            <a:r>
              <a:rPr lang="en-US" sz="1400" dirty="0"/>
              <a:t>Sensor type: Optical</a:t>
            </a:r>
          </a:p>
          <a:p>
            <a:pPr lvl="2"/>
            <a:r>
              <a:rPr lang="en-US" sz="1400" dirty="0"/>
              <a:t>Bands: 36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Additionally, two datasets based on Landsat were utilized to improve the flood mapping:</a:t>
            </a:r>
          </a:p>
          <a:p>
            <a:pPr lvl="2"/>
            <a:r>
              <a:rPr lang="en-US" sz="1400" dirty="0"/>
              <a:t>Global Surface Water Dataset for Joint Research Center (JRC) for European Union</a:t>
            </a:r>
          </a:p>
          <a:p>
            <a:pPr lvl="2"/>
            <a:r>
              <a:rPr lang="en-US" sz="1400" dirty="0" err="1"/>
              <a:t>HydroSHEDS</a:t>
            </a:r>
            <a:r>
              <a:rPr lang="en-US" sz="1400" dirty="0"/>
              <a:t>: a digital elevation model created by WWF 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Flood Mapping approach recommended by the UN-Spider was followed. </a:t>
            </a:r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16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70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Highlights:</a:t>
            </a:r>
          </a:p>
          <a:p>
            <a:pPr lvl="1"/>
            <a:r>
              <a:rPr lang="en-US" sz="1300" dirty="0"/>
              <a:t>The solution performs well and is able to capture the extent of the flood events to a fair degree of visual accuracy and has the necessary measures as recommend by UN-Spider to ensure robustness of results. </a:t>
            </a:r>
          </a:p>
          <a:p>
            <a:pPr lvl="1"/>
            <a:r>
              <a:rPr lang="en-US" sz="1300" dirty="0"/>
              <a:t>The concept application is easy to use for non-technical users and can be used to provide a quick and rough impact assessment of flooding events from the past and the future.</a:t>
            </a:r>
          </a:p>
          <a:p>
            <a:pPr marL="342900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Challenges &amp; Future Work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sz="1000" dirty="0">
                <a:solidFill>
                  <a:schemeClr val="tx2"/>
                </a:solidFill>
              </a:rPr>
              <a:t>Intercepting and Masking Data from different  </a:t>
            </a:r>
          </a:p>
          <a:p>
            <a:pPr lvl="1"/>
            <a:r>
              <a:rPr lang="en-US" sz="1000" dirty="0">
                <a:solidFill>
                  <a:schemeClr val="tx2"/>
                </a:solidFill>
              </a:rPr>
              <a:t>Getting asynchronously generated statistics display on UI.</a:t>
            </a:r>
          </a:p>
          <a:p>
            <a:pPr lvl="1"/>
            <a:r>
              <a:rPr lang="en-US" sz="1000" dirty="0">
                <a:solidFill>
                  <a:schemeClr val="tx2"/>
                </a:solidFill>
              </a:rPr>
              <a:t>Adding support for additional parameters to be directly modified by the user at the interface.</a:t>
            </a:r>
          </a:p>
          <a:p>
            <a:pPr lvl="1"/>
            <a:r>
              <a:rPr lang="en-US" sz="1000" dirty="0">
                <a:solidFill>
                  <a:schemeClr val="tx2"/>
                </a:solidFill>
              </a:rPr>
              <a:t>Testing of application for edge cases.  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17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06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/>
              <a:t>References:</a:t>
            </a:r>
          </a:p>
          <a:p>
            <a:r>
              <a:rPr lang="en-US" sz="1400" dirty="0"/>
              <a:t>UN-SPIDER </a:t>
            </a:r>
            <a:r>
              <a:rPr lang="en-US" sz="1400" dirty="0">
                <a:hlinkClick r:id="rId3"/>
              </a:rPr>
              <a:t>Best Practices for Flood Mapping using Google Earth Engine and original Earth Engine Script.</a:t>
            </a:r>
            <a:endParaRPr lang="en-US" sz="1400" dirty="0"/>
          </a:p>
          <a:p>
            <a:r>
              <a:rPr lang="en-US" sz="1400" dirty="0">
                <a:hlinkClick r:id="rId4"/>
              </a:rPr>
              <a:t>Detecting Changes in Sentinel-1 Imagery </a:t>
            </a:r>
            <a:r>
              <a:rPr lang="en-US" sz="1400" dirty="0"/>
              <a:t>- Tutorial Google Earth Engine</a:t>
            </a:r>
          </a:p>
          <a:p>
            <a:endParaRPr lang="en-US" sz="1400" dirty="0"/>
          </a:p>
          <a:p>
            <a:r>
              <a:rPr lang="en-US" sz="1400" dirty="0"/>
              <a:t>Sentinel Hub. (n.d.). Sentinel-1 GRD data. Retrieved from https://docs.sentinel-hub.com/api/latest/data/sentinel-1-grd/</a:t>
            </a:r>
          </a:p>
          <a:p>
            <a:r>
              <a:rPr lang="en-US" sz="1400" dirty="0"/>
              <a:t>Wikipedia contributors. (2022). 2022 Pakistan floods [Photograph]. Retrieved from </a:t>
            </a:r>
            <a:r>
              <a:rPr lang="en-US" sz="1400" dirty="0">
                <a:hlinkClick r:id="rId5"/>
              </a:rPr>
              <a:t>https://en.wikipedia.org/wiki/2022_Pakistan_floods#/media/File:2022_Pakistan_Floods_-_August_27,_2021_vs._August_27,_2022_in_Sindh.jpg</a:t>
            </a:r>
            <a:endParaRPr lang="en-US" sz="1400" dirty="0"/>
          </a:p>
          <a:p>
            <a:r>
              <a:rPr lang="en-US" sz="1400" dirty="0"/>
              <a:t>UN-SPIDER. (n.d.). Recommended practice: Google Earth Engine flood mapping. UN-SPIDER. https://un-spider.org/advisory-support/recommended-practices/recommended-practice-google-earth-engine-flood-mapping/in-detail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18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546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GO DEVILS!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7025"/>
            <a:ext cx="8058150" cy="3967162"/>
          </a:xfrm>
        </p:spPr>
        <p:txBody>
          <a:bodyPr>
            <a:normAutofit/>
          </a:bodyPr>
          <a:lstStyle/>
          <a:p>
            <a:r>
              <a:rPr lang="en-US" sz="1600" dirty="0"/>
              <a:t>Climate Change is a statistical fact and has led to an increase in the frequency of extreme weather events that have the potential to cause flooding. 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During the Monsoon of 2022 Pakistan (my home country) witnessed devastating floods that submerged one-third of the region of Sindh under water.</a:t>
            </a:r>
          </a:p>
          <a:p>
            <a:pPr lvl="1"/>
            <a:r>
              <a:rPr lang="en-US" sz="1300" dirty="0"/>
              <a:t>Important to be able to quickly access the scale and extent of such damage.</a:t>
            </a:r>
          </a:p>
          <a:p>
            <a:pPr lvl="1"/>
            <a:r>
              <a:rPr lang="en-US" sz="1300" dirty="0"/>
              <a:t>This project demonstrates how this can be realized via remote sensing.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2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15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7025"/>
            <a:ext cx="8058150" cy="3967162"/>
          </a:xfrm>
        </p:spPr>
        <p:txBody>
          <a:bodyPr>
            <a:normAutofit/>
          </a:bodyPr>
          <a:lstStyle/>
          <a:p>
            <a:r>
              <a:rPr lang="en-US" sz="1600" dirty="0"/>
              <a:t>Climate Change is a statistical fact and has led to an increase in the frequency of extreme weather events that have the potential to cause flooding. 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During the Monsoon of 2023 Pakistan (my home country) witnessed devastating floods that submerged one-third of the region of Sindh under water.</a:t>
            </a:r>
          </a:p>
          <a:p>
            <a:pPr lvl="1"/>
            <a:r>
              <a:rPr lang="en-US" sz="1300" dirty="0"/>
              <a:t>Important to be able to quickly access the scale and extent of such damage.</a:t>
            </a:r>
          </a:p>
          <a:p>
            <a:pPr lvl="1"/>
            <a:r>
              <a:rPr lang="en-US" sz="1300" dirty="0"/>
              <a:t>This project demonstrates how this can be realized via remote sensing.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3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6" name="Picture 5" descr="A comparison of a satellite image&#10;&#10;Description automatically generated">
            <a:extLst>
              <a:ext uri="{FF2B5EF4-FFF2-40B4-BE49-F238E27FC236}">
                <a16:creationId xmlns:a16="http://schemas.microsoft.com/office/drawing/2014/main" id="{009EC79A-7AC3-D82C-5D20-2879D60E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1" y="168794"/>
            <a:ext cx="7430378" cy="48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r>
              <a:rPr lang="en-US" sz="1400" dirty="0"/>
              <a:t>A Google Earth Engine based application that can dynamically map floods across the globe based on user feed parameters.</a:t>
            </a:r>
          </a:p>
          <a:p>
            <a:r>
              <a:rPr lang="en-US" sz="1400" dirty="0"/>
              <a:t>These parameters are primarily: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Country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State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A ‘Before’ time-window that is representative of the state of the region before the flooding event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An ‘After’ time-window that is representative of the state of the region after the flooding event</a:t>
            </a:r>
          </a:p>
          <a:p>
            <a:endParaRPr lang="en-US" sz="1400" dirty="0"/>
          </a:p>
          <a:p>
            <a:r>
              <a:rPr lang="en-US" sz="1400" dirty="0"/>
              <a:t>Additionally, the user can also fine-tune thresholds concerning: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Flood detection threshold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Noise removal threshold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00" dirty="0"/>
              <a:t>Computation parameters (for controlling trade-off between speed and memory)</a:t>
            </a:r>
          </a:p>
          <a:p>
            <a:endParaRPr lang="en-US" sz="1200" dirty="0"/>
          </a:p>
          <a:p>
            <a:r>
              <a:rPr lang="en-US" sz="1200" dirty="0"/>
              <a:t>Moreover, the application provides visualization and statistical assessment of the affect of flooding event on urban and rural (crop land) populations/regions.</a:t>
            </a:r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342900" lvl="1" indent="0">
              <a:buNone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4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02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r>
              <a:rPr lang="en-US" sz="1600" dirty="0"/>
              <a:t>Mapping the 2022 Pakistan Floods</a:t>
            </a:r>
          </a:p>
          <a:p>
            <a:pPr lvl="1"/>
            <a:r>
              <a:rPr lang="en-US" sz="1300" dirty="0"/>
              <a:t>Focus: the state of Sindh</a:t>
            </a:r>
          </a:p>
          <a:p>
            <a:pPr lvl="1"/>
            <a:r>
              <a:rPr lang="en-US" sz="1300" dirty="0"/>
              <a:t>Before Flood Window: May 2022 – July 2022 (Pre-Monsoon)</a:t>
            </a:r>
          </a:p>
          <a:p>
            <a:pPr lvl="1"/>
            <a:r>
              <a:rPr lang="en-US" sz="1300" dirty="0"/>
              <a:t>After Flood Window: July 2022 – September 2022 (Monsoon)</a:t>
            </a:r>
          </a:p>
          <a:p>
            <a:pPr lvl="1"/>
            <a:r>
              <a:rPr lang="en-US" sz="1300" dirty="0"/>
              <a:t>Peak Flood: August 2022  </a:t>
            </a:r>
            <a:endParaRPr lang="en-US" sz="1100" dirty="0"/>
          </a:p>
          <a:p>
            <a:pPr marL="342900" lvl="1" indent="0">
              <a:buNone/>
            </a:pPr>
            <a:endParaRPr lang="en-US" sz="1400" dirty="0"/>
          </a:p>
          <a:p>
            <a:pPr marL="342900" lvl="1" indent="0">
              <a:buNone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5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79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r>
              <a:rPr lang="en-US" sz="1600" dirty="0"/>
              <a:t>Mapping the 2022 Pakistan Floods</a:t>
            </a:r>
          </a:p>
          <a:p>
            <a:pPr lvl="1"/>
            <a:r>
              <a:rPr lang="en-US" sz="1300" dirty="0"/>
              <a:t>Focus: the state of Sindh</a:t>
            </a:r>
          </a:p>
          <a:p>
            <a:pPr lvl="1"/>
            <a:r>
              <a:rPr lang="en-US" sz="1300" dirty="0"/>
              <a:t>Before Flood Window: May 2023 – July 2023 (Pre-Monsoon)</a:t>
            </a:r>
          </a:p>
          <a:p>
            <a:pPr lvl="1"/>
            <a:r>
              <a:rPr lang="en-US" sz="1300" dirty="0"/>
              <a:t>After Flood Window: July 2023 – September 2023 (Monsoon)</a:t>
            </a:r>
          </a:p>
          <a:p>
            <a:pPr lvl="1"/>
            <a:r>
              <a:rPr lang="en-US" sz="1300" dirty="0"/>
              <a:t>Peak Flood: August 2023</a:t>
            </a:r>
          </a:p>
          <a:p>
            <a:pPr marL="342900" lvl="1" indent="0">
              <a:buNone/>
            </a:pPr>
            <a:r>
              <a:rPr lang="en-US" sz="1300" dirty="0"/>
              <a:t>  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342900" lvl="1" indent="0">
              <a:buNone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6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3989A-F7F5-2C1C-5734-9A879C57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381"/>
            <a:ext cx="9144000" cy="4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2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7025"/>
            <a:ext cx="8058150" cy="3967162"/>
          </a:xfrm>
        </p:spPr>
        <p:txBody>
          <a:bodyPr>
            <a:normAutofit/>
          </a:bodyPr>
          <a:lstStyle/>
          <a:p>
            <a:r>
              <a:rPr lang="en-US" sz="1600" dirty="0"/>
              <a:t>Climate Change is a statistical fact and has led to an increase in the frequency of extreme weather events that have the potential to cause flooding. 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During the Monsoon of 2023 Pakistan (my home country) witnessed devastating floods that submerged one-third of the region of Sindh under water.</a:t>
            </a:r>
          </a:p>
          <a:p>
            <a:pPr lvl="1"/>
            <a:r>
              <a:rPr lang="en-US" sz="1300" dirty="0"/>
              <a:t>Important to be able to quickly access the scale and extent of such damage.</a:t>
            </a:r>
          </a:p>
          <a:p>
            <a:pPr lvl="1"/>
            <a:r>
              <a:rPr lang="en-US" sz="1300" dirty="0"/>
              <a:t>This project demonstrates how this can be realized via remote sensing.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7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6" name="Picture 5" descr="A comparison of a satellite image&#10;&#10;Description automatically generated">
            <a:extLst>
              <a:ext uri="{FF2B5EF4-FFF2-40B4-BE49-F238E27FC236}">
                <a16:creationId xmlns:a16="http://schemas.microsoft.com/office/drawing/2014/main" id="{009EC79A-7AC3-D82C-5D20-2879D60E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1" y="168794"/>
            <a:ext cx="7430378" cy="48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9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r>
              <a:rPr lang="en-US" sz="1600" dirty="0"/>
              <a:t>Mapping the 2024 Dubai Floods? An Attempt</a:t>
            </a:r>
          </a:p>
          <a:p>
            <a:pPr lvl="1"/>
            <a:r>
              <a:rPr lang="en-US" sz="1300" dirty="0"/>
              <a:t>Focus: the state of Sindh</a:t>
            </a:r>
          </a:p>
          <a:p>
            <a:pPr lvl="1"/>
            <a:r>
              <a:rPr lang="en-US" sz="1300" dirty="0"/>
              <a:t>Before Flood Window: July 2023 </a:t>
            </a:r>
          </a:p>
          <a:p>
            <a:pPr lvl="1"/>
            <a:r>
              <a:rPr lang="en-US" sz="1300" dirty="0"/>
              <a:t>After Flood Window: August 2023</a:t>
            </a:r>
          </a:p>
          <a:p>
            <a:pPr lvl="1"/>
            <a:r>
              <a:rPr lang="en-US" sz="1300" dirty="0"/>
              <a:t>Peak Flood: August 2023</a:t>
            </a:r>
          </a:p>
          <a:p>
            <a:pPr marL="342900" lvl="1" indent="0">
              <a:buNone/>
            </a:pPr>
            <a:r>
              <a:rPr lang="en-US" sz="1300" dirty="0"/>
              <a:t>  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342900" lvl="1" indent="0">
              <a:buNone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8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3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E84A-6A33-3030-5C52-857EC5B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6D1-9DD7-C9FE-C084-EA2450D8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974"/>
            <a:ext cx="8058150" cy="3868994"/>
          </a:xfrm>
        </p:spPr>
        <p:txBody>
          <a:bodyPr>
            <a:normAutofit/>
          </a:bodyPr>
          <a:lstStyle/>
          <a:p>
            <a:r>
              <a:rPr lang="en-US" sz="1600" dirty="0"/>
              <a:t>Mapping the 2024 Dubai Floods? An Attempt</a:t>
            </a:r>
          </a:p>
          <a:p>
            <a:pPr lvl="1"/>
            <a:r>
              <a:rPr lang="en-US" sz="1300" dirty="0"/>
              <a:t>Focus: the state of Sindh</a:t>
            </a:r>
          </a:p>
          <a:p>
            <a:pPr lvl="1"/>
            <a:r>
              <a:rPr lang="en-US" sz="1300" dirty="0"/>
              <a:t>Before Flood Window: July 2023 </a:t>
            </a:r>
          </a:p>
          <a:p>
            <a:pPr lvl="1"/>
            <a:r>
              <a:rPr lang="en-US" sz="1300" dirty="0"/>
              <a:t>After Flood Window: August 2023</a:t>
            </a:r>
          </a:p>
          <a:p>
            <a:pPr lvl="1"/>
            <a:r>
              <a:rPr lang="en-US" sz="1300" dirty="0"/>
              <a:t>Peak Flood: August 2023</a:t>
            </a:r>
          </a:p>
          <a:p>
            <a:pPr marL="342900" lvl="1" indent="0">
              <a:buNone/>
            </a:pPr>
            <a:r>
              <a:rPr lang="en-US" sz="1300" dirty="0"/>
              <a:t>  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marL="342900" lvl="1" indent="0">
              <a:buNone/>
            </a:pPr>
            <a:endParaRPr lang="en-US" sz="1400" dirty="0"/>
          </a:p>
          <a:p>
            <a:pPr marL="6858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BE00-E856-4192-C5DF-B8403C5C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6F15528-21DE-4FAA-801E-634DDDAF4B2B}" type="slidenum">
              <a:rPr lang="en-US" kern="1200">
                <a:solidFill>
                  <a:prstClr val="black"/>
                </a:solidFill>
                <a:ea typeface="+mn-ea"/>
                <a:cs typeface="+mn-cs"/>
              </a:rPr>
              <a:pPr defTabSz="685800"/>
              <a:t>9</a:t>
            </a:fld>
            <a:endParaRPr lang="en-US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146A2-25F1-4D8F-0217-3E2A2914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502"/>
            <a:ext cx="9144000" cy="47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4605"/>
      </p:ext>
    </p:extLst>
  </p:cSld>
  <p:clrMapOvr>
    <a:masterClrMapping/>
  </p:clrMapOvr>
</p:sld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AC337D8E-DBE6-401A-B1AA-3E99989E85B6}"/>
    </a:ext>
  </a:extLst>
</a:theme>
</file>

<file path=ppt/theme/theme2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967C3BEB-76DE-42DB-BEB5-D0AC18C644FD}"/>
    </a:ext>
  </a:extLst>
</a:theme>
</file>

<file path=ppt/theme/theme3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60F2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>
        <a:spAutoFit/>
      </a:bodyPr>
      <a:lstStyle>
        <a:defPPr>
          <a:defRPr sz="2000" i="1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S - Widescreen PPT" id="{5C17E585-BE08-48E9-A9D7-4FC1AE557262}" vid="{967C3BEB-76DE-42DB-BEB5-D0AC18C644FD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chs_powerpoint_template_-_widescreen_v20180808</Template>
  <TotalTime>685</TotalTime>
  <Words>1293</Words>
  <Application>Microsoft Office PowerPoint</Application>
  <PresentationFormat>On-screen Show (16:9)</PresentationFormat>
  <Paragraphs>232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Wingdings</vt:lpstr>
      <vt:lpstr>ASU Template</vt:lpstr>
      <vt:lpstr>ASU Template</vt:lpstr>
      <vt:lpstr>Office Theme</vt:lpstr>
      <vt:lpstr>1_ASU Template</vt:lpstr>
      <vt:lpstr>Flood Mapping and Impact Assessment</vt:lpstr>
      <vt:lpstr> Motivation</vt:lpstr>
      <vt:lpstr> Motivation</vt:lpstr>
      <vt:lpstr>Solution Overview</vt:lpstr>
      <vt:lpstr>Solution Demo</vt:lpstr>
      <vt:lpstr>Solution Demo</vt:lpstr>
      <vt:lpstr> Motivation</vt:lpstr>
      <vt:lpstr>Solution Demo</vt:lpstr>
      <vt:lpstr>Solution Demo</vt:lpstr>
      <vt:lpstr>Solution Details</vt:lpstr>
      <vt:lpstr>Solution Details</vt:lpstr>
      <vt:lpstr>Solution Details</vt:lpstr>
      <vt:lpstr>Solution Details</vt:lpstr>
      <vt:lpstr>Solution Details</vt:lpstr>
      <vt:lpstr>Solution Details</vt:lpstr>
      <vt:lpstr>Solution Details</vt:lpstr>
      <vt:lpstr>Solution Results</vt:lpstr>
      <vt:lpstr>Solution Results</vt:lpstr>
      <vt:lpstr>GO DEVILS!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Leo Pardo</dc:creator>
  <cp:lastModifiedBy>Sarwan Shah</cp:lastModifiedBy>
  <cp:revision>34</cp:revision>
  <dcterms:created xsi:type="dcterms:W3CDTF">2018-09-24T19:00:12Z</dcterms:created>
  <dcterms:modified xsi:type="dcterms:W3CDTF">2024-04-24T17:30:59Z</dcterms:modified>
</cp:coreProperties>
</file>